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34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02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5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59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165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417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13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39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40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9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2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092F-E00B-42B2-975B-FE19BDA933DE}" type="datetimeFigureOut">
              <a:rPr lang="hr-HR" smtClean="0"/>
              <a:t>21.02.2019.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157E-1820-429A-A77F-36C8FD3F84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9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2403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KLASICIZAM I PROSVJETITELJSTVO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368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(OBUHVAĆAJU 2. POLOVICU 17. STOLJEĆA I 18. STOLJEĆE)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34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6303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KLASICIZAM</a:t>
            </a:r>
            <a:endParaRPr lang="hr-HR" dirty="0"/>
          </a:p>
        </p:txBody>
      </p:sp>
      <p:sp>
        <p:nvSpPr>
          <p:cNvPr id="3" name="Zaobljeni pravokutnik 2"/>
          <p:cNvSpPr/>
          <p:nvPr/>
        </p:nvSpPr>
        <p:spPr>
          <a:xfrm rot="10800000" flipV="1">
            <a:off x="539552" y="1268760"/>
            <a:ext cx="5328592" cy="2232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Javlja se u </a:t>
            </a:r>
            <a:r>
              <a:rPr lang="hr-HR" b="1" dirty="0" smtClean="0"/>
              <a:t>Francuskoj</a:t>
            </a:r>
            <a:r>
              <a:rPr lang="hr-HR" dirty="0" smtClean="0"/>
              <a:t> u 2. polovici 17. stoljeća. Vladavina </a:t>
            </a:r>
            <a:r>
              <a:rPr lang="hr-HR" dirty="0" err="1" smtClean="0"/>
              <a:t>Luja</a:t>
            </a:r>
            <a:r>
              <a:rPr lang="hr-HR" dirty="0" smtClean="0"/>
              <a:t> XIV. (Kralja Sunca) – Francuska postaje velesila.</a:t>
            </a:r>
          </a:p>
          <a:p>
            <a:pPr algn="ctr"/>
            <a:r>
              <a:rPr lang="hr-HR" dirty="0" smtClean="0"/>
              <a:t>Zbog ljubavi prema umjetnosti, </a:t>
            </a:r>
            <a:r>
              <a:rPr lang="hr-HR" dirty="0" err="1" smtClean="0"/>
              <a:t>Luj</a:t>
            </a:r>
            <a:r>
              <a:rPr lang="hr-HR" dirty="0" smtClean="0"/>
              <a:t> XIV. </a:t>
            </a:r>
            <a:r>
              <a:rPr lang="hr-HR" dirty="0"/>
              <a:t>u</a:t>
            </a:r>
            <a:r>
              <a:rPr lang="hr-HR" dirty="0" smtClean="0"/>
              <a:t>laže velika novčana sredstva za poticanje kulture.</a:t>
            </a:r>
          </a:p>
          <a:p>
            <a:pPr algn="ctr"/>
            <a:r>
              <a:rPr lang="hr-HR" dirty="0" smtClean="0"/>
              <a:t>Na literarni život utjecali su i: </a:t>
            </a:r>
            <a:r>
              <a:rPr lang="hr-HR" b="1" dirty="0" smtClean="0"/>
              <a:t>književni</a:t>
            </a:r>
            <a:r>
              <a:rPr lang="hr-HR" dirty="0" smtClean="0"/>
              <a:t> </a:t>
            </a:r>
            <a:r>
              <a:rPr lang="hr-HR" b="1" dirty="0" smtClean="0"/>
              <a:t>saloni</a:t>
            </a:r>
            <a:r>
              <a:rPr lang="hr-HR" dirty="0" smtClean="0"/>
              <a:t> i </a:t>
            </a:r>
            <a:r>
              <a:rPr lang="hr-HR" b="1" dirty="0" smtClean="0"/>
              <a:t>Francuska akademija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4716016" y="301489"/>
            <a:ext cx="3528392" cy="7462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Naziv je dobio po ugledanju na </a:t>
            </a:r>
            <a:r>
              <a:rPr lang="hr-HR" b="1" dirty="0" smtClean="0"/>
              <a:t>klasičnu </a:t>
            </a:r>
            <a:r>
              <a:rPr lang="hr-HR" dirty="0" smtClean="0"/>
              <a:t>(</a:t>
            </a:r>
            <a:r>
              <a:rPr lang="hr-HR" b="1" dirty="0" smtClean="0"/>
              <a:t>antičku književnost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5" name="Zaobljeni pravokutnik 4"/>
          <p:cNvSpPr/>
          <p:nvPr/>
        </p:nvSpPr>
        <p:spPr>
          <a:xfrm>
            <a:off x="567040" y="3678563"/>
            <a:ext cx="3744416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Filozofsku podlogu klasicizmu pruža </a:t>
            </a:r>
            <a:r>
              <a:rPr lang="hr-HR" dirty="0" err="1" smtClean="0"/>
              <a:t>Descartesova</a:t>
            </a:r>
            <a:r>
              <a:rPr lang="hr-HR" dirty="0" smtClean="0"/>
              <a:t> racionalistička filozofija</a:t>
            </a:r>
            <a:r>
              <a:rPr lang="hr-HR" dirty="0"/>
              <a:t> </a:t>
            </a:r>
            <a:r>
              <a:rPr lang="hr-HR" dirty="0" smtClean="0"/>
              <a:t>(daju prednost razumu u spoznaji stvarnosti).</a:t>
            </a:r>
          </a:p>
          <a:p>
            <a:pPr algn="ctr"/>
            <a:r>
              <a:rPr lang="hr-HR" dirty="0" smtClean="0"/>
              <a:t>Descartes: </a:t>
            </a:r>
            <a:r>
              <a:rPr lang="hr-HR" b="1" dirty="0" smtClean="0"/>
              <a:t>Mislim, dakle jesam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567040" y="5735374"/>
            <a:ext cx="2952329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Reprezentativna književna vrsta jest</a:t>
            </a:r>
            <a:r>
              <a:rPr lang="hr-HR" b="1" dirty="0" smtClean="0"/>
              <a:t> tragedija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4644008" y="5157192"/>
            <a:ext cx="3528392" cy="1296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KRITERIJ DOLIČNOSTI </a:t>
            </a:r>
            <a:r>
              <a:rPr lang="hr-HR" dirty="0" smtClean="0"/>
              <a:t>(</a:t>
            </a:r>
            <a:r>
              <a:rPr lang="hr-HR" dirty="0" err="1" smtClean="0"/>
              <a:t>tragički</a:t>
            </a:r>
            <a:r>
              <a:rPr lang="hr-HR" dirty="0" smtClean="0"/>
              <a:t> junak mora biti kralj – plemić, građanima – pučanima mjesto je u komediji).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101" y="1556792"/>
            <a:ext cx="2376264" cy="3148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kstniOkvir 8"/>
          <p:cNvSpPr txBox="1"/>
          <p:nvPr/>
        </p:nvSpPr>
        <p:spPr>
          <a:xfrm>
            <a:off x="5462587" y="3684299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Luj</a:t>
            </a:r>
            <a:r>
              <a:rPr lang="hr-HR" dirty="0" smtClean="0"/>
              <a:t> XIV.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32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904197" y="548680"/>
            <a:ext cx="4536504" cy="26642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Nicolas </a:t>
            </a:r>
            <a:r>
              <a:rPr lang="hr-HR" b="1" dirty="0" err="1" smtClean="0"/>
              <a:t>Boileau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Bualo</a:t>
            </a:r>
            <a:r>
              <a:rPr lang="hr-HR" dirty="0" smtClean="0"/>
              <a:t>): </a:t>
            </a:r>
            <a:r>
              <a:rPr lang="hr-HR" b="1" dirty="0" smtClean="0"/>
              <a:t>Pjesničko umijeće</a:t>
            </a:r>
          </a:p>
          <a:p>
            <a:pPr algn="ctr"/>
            <a:endParaRPr lang="hr-HR" b="1" dirty="0" smtClean="0"/>
          </a:p>
          <a:p>
            <a:pPr marL="285750" indent="-285750" algn="ctr">
              <a:buFontTx/>
              <a:buChar char="-"/>
            </a:pPr>
            <a:r>
              <a:rPr lang="hr-HR" dirty="0" smtClean="0"/>
              <a:t>piše po uzoru na Aristotela i </a:t>
            </a:r>
            <a:r>
              <a:rPr lang="hr-HR" dirty="0" err="1" smtClean="0"/>
              <a:t>Horacija</a:t>
            </a:r>
            <a:endParaRPr lang="hr-HR" dirty="0" smtClean="0"/>
          </a:p>
          <a:p>
            <a:pPr marL="285750" indent="-285750" algn="ctr">
              <a:buFontTx/>
              <a:buChar char="-"/>
            </a:pPr>
            <a:r>
              <a:rPr lang="hr-HR" b="1" dirty="0"/>
              <a:t>n</a:t>
            </a:r>
            <a:r>
              <a:rPr lang="hr-HR" b="1" dirty="0" smtClean="0"/>
              <a:t>ormativna poetika </a:t>
            </a:r>
            <a:r>
              <a:rPr lang="hr-HR" dirty="0" smtClean="0"/>
              <a:t>(strogo određuje pravila kako treba pisati)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e dopušta miješanje rodova i vrsta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ragedija najvrjednija književna vrsta</a:t>
            </a:r>
            <a:endParaRPr lang="hr-HR" dirty="0"/>
          </a:p>
        </p:txBody>
      </p:sp>
      <p:sp>
        <p:nvSpPr>
          <p:cNvPr id="3" name="Elipsa 2"/>
          <p:cNvSpPr/>
          <p:nvPr/>
        </p:nvSpPr>
        <p:spPr>
          <a:xfrm>
            <a:off x="755576" y="3231232"/>
            <a:ext cx="4758232" cy="33123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Obilježja:</a:t>
            </a:r>
          </a:p>
          <a:p>
            <a:pPr algn="ctr"/>
            <a:r>
              <a:rPr lang="hr-HR" dirty="0" smtClean="0"/>
              <a:t>Teme su najčešće iz </a:t>
            </a:r>
            <a:r>
              <a:rPr lang="hr-HR" b="1" dirty="0" smtClean="0"/>
              <a:t>antičke</a:t>
            </a:r>
            <a:r>
              <a:rPr lang="hr-HR" dirty="0" smtClean="0"/>
              <a:t> </a:t>
            </a:r>
            <a:r>
              <a:rPr lang="hr-HR" b="1" dirty="0" smtClean="0"/>
              <a:t>mitologije</a:t>
            </a:r>
            <a:r>
              <a:rPr lang="hr-HR" dirty="0" smtClean="0"/>
              <a:t> i </a:t>
            </a:r>
            <a:r>
              <a:rPr lang="hr-HR" b="1" dirty="0" smtClean="0"/>
              <a:t>povijesti</a:t>
            </a:r>
            <a:r>
              <a:rPr lang="hr-HR" dirty="0" smtClean="0"/>
              <a:t>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Najviše cijene </a:t>
            </a:r>
            <a:r>
              <a:rPr lang="hr-HR" b="1" dirty="0" smtClean="0"/>
              <a:t>tragediju</a:t>
            </a:r>
            <a:r>
              <a:rPr lang="hr-HR" dirty="0" smtClean="0"/>
              <a:t> i </a:t>
            </a:r>
            <a:r>
              <a:rPr lang="hr-HR" b="1" dirty="0" smtClean="0"/>
              <a:t>ep</a:t>
            </a:r>
            <a:r>
              <a:rPr lang="hr-HR" dirty="0" smtClean="0"/>
              <a:t>.</a:t>
            </a:r>
          </a:p>
          <a:p>
            <a:pPr algn="ctr"/>
            <a:r>
              <a:rPr lang="hr-HR" dirty="0" smtClean="0"/>
              <a:t>Teže </a:t>
            </a:r>
            <a:r>
              <a:rPr lang="hr-HR" b="1" dirty="0" smtClean="0"/>
              <a:t>skladnosti i pravilnosti </a:t>
            </a:r>
            <a:r>
              <a:rPr lang="hr-HR" dirty="0" smtClean="0"/>
              <a:t>forme i </a:t>
            </a:r>
            <a:r>
              <a:rPr lang="hr-HR" b="1" dirty="0" smtClean="0"/>
              <a:t>uzvišenosti</a:t>
            </a:r>
            <a:r>
              <a:rPr lang="hr-HR" dirty="0" smtClean="0"/>
              <a:t> stila.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Književno djelo mora biti </a:t>
            </a:r>
            <a:r>
              <a:rPr lang="hr-HR" b="1" dirty="0" smtClean="0"/>
              <a:t>korisno</a:t>
            </a:r>
            <a:r>
              <a:rPr lang="hr-HR" dirty="0" smtClean="0"/>
              <a:t> i </a:t>
            </a:r>
            <a:r>
              <a:rPr lang="hr-HR" b="1" dirty="0" smtClean="0"/>
              <a:t>lijepo</a:t>
            </a:r>
            <a:r>
              <a:rPr lang="hr-HR" dirty="0"/>
              <a:t> </a:t>
            </a:r>
            <a:r>
              <a:rPr lang="hr-HR" dirty="0" smtClean="0"/>
              <a:t>i </a:t>
            </a:r>
            <a:r>
              <a:rPr lang="hr-HR" b="1" dirty="0" smtClean="0"/>
              <a:t>promicati moralne vrijednosti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12776"/>
            <a:ext cx="2857500" cy="4314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47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005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PROSVJETITELJSTVO</a:t>
            </a:r>
            <a:endParaRPr lang="hr-HR" dirty="0"/>
          </a:p>
        </p:txBody>
      </p:sp>
      <p:sp>
        <p:nvSpPr>
          <p:cNvPr id="3" name="Zaobljeni pravokutnik 2"/>
          <p:cNvSpPr/>
          <p:nvPr/>
        </p:nvSpPr>
        <p:spPr>
          <a:xfrm>
            <a:off x="1187624" y="908720"/>
            <a:ext cx="604867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Proizlazi iz klasicizma, završetak se veže uz 1789. god., tj. uz Francusku revoluciju.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467544" y="1690057"/>
            <a:ext cx="4824536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Javlja se u 18. stoljeću u </a:t>
            </a:r>
            <a:r>
              <a:rPr lang="hr-HR" b="1" dirty="0" smtClean="0"/>
              <a:t>Francuskoj i Engleskoj</a:t>
            </a:r>
            <a:r>
              <a:rPr lang="hr-HR" dirty="0" smtClean="0"/>
              <a:t>.</a:t>
            </a:r>
          </a:p>
          <a:p>
            <a:pPr algn="ctr"/>
            <a:r>
              <a:rPr lang="hr-HR" dirty="0" smtClean="0"/>
              <a:t>To je opći duhovni pokret koji se najprije očituje u filozofiji i znanosti.</a:t>
            </a:r>
            <a:endParaRPr lang="hr-HR" dirty="0"/>
          </a:p>
        </p:txBody>
      </p:sp>
      <p:sp>
        <p:nvSpPr>
          <p:cNvPr id="5" name="Zaobljeni pravokutnik 4"/>
          <p:cNvSpPr/>
          <p:nvPr/>
        </p:nvSpPr>
        <p:spPr>
          <a:xfrm>
            <a:off x="4796821" y="3284984"/>
            <a:ext cx="4147781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Reprezentativna književna vrsta jest </a:t>
            </a:r>
            <a:r>
              <a:rPr lang="hr-HR" b="1" dirty="0" smtClean="0"/>
              <a:t>filozofski roman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5601774" y="1844824"/>
            <a:ext cx="3132348" cy="7970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Prosvijetliti</a:t>
            </a:r>
            <a:r>
              <a:rPr lang="hr-HR" dirty="0" smtClean="0"/>
              <a:t> (boriti se protiv svih oblika zaostalosti </a:t>
            </a:r>
            <a:r>
              <a:rPr lang="hr-HR" i="1" dirty="0" smtClean="0"/>
              <a:t>svjetlom</a:t>
            </a:r>
            <a:r>
              <a:rPr lang="hr-HR" dirty="0" smtClean="0"/>
              <a:t> </a:t>
            </a:r>
            <a:r>
              <a:rPr lang="hr-HR" i="1" dirty="0" smtClean="0"/>
              <a:t>uma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467544" y="5166172"/>
            <a:ext cx="4043383" cy="9651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Predstavnici: </a:t>
            </a:r>
            <a:r>
              <a:rPr lang="hr-HR" b="1" dirty="0" err="1" smtClean="0"/>
              <a:t>Montesquieu</a:t>
            </a:r>
            <a:r>
              <a:rPr lang="hr-HR" dirty="0" smtClean="0"/>
              <a:t> (</a:t>
            </a:r>
            <a:r>
              <a:rPr lang="hr-HR" dirty="0" err="1" smtClean="0"/>
              <a:t>Monteskje</a:t>
            </a:r>
            <a:r>
              <a:rPr lang="hr-HR" dirty="0" smtClean="0"/>
              <a:t>), </a:t>
            </a:r>
            <a:r>
              <a:rPr lang="hr-HR" b="1" dirty="0" smtClean="0"/>
              <a:t>Voltaire</a:t>
            </a:r>
            <a:r>
              <a:rPr lang="hr-HR" dirty="0" smtClean="0"/>
              <a:t> i </a:t>
            </a:r>
            <a:r>
              <a:rPr lang="hr-HR" b="1" dirty="0" smtClean="0"/>
              <a:t>Rousseau</a:t>
            </a:r>
            <a:r>
              <a:rPr lang="hr-HR" dirty="0" smtClean="0"/>
              <a:t> (Ruso)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217155"/>
            <a:ext cx="1872209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kstniOkvir 9"/>
          <p:cNvSpPr txBox="1"/>
          <p:nvPr/>
        </p:nvSpPr>
        <p:spPr>
          <a:xfrm>
            <a:off x="5184396" y="6305387"/>
            <a:ext cx="136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VOLTAIRE</a:t>
            </a:r>
            <a:endParaRPr lang="hr-HR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914" y="4161941"/>
            <a:ext cx="1872208" cy="2023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kstniOkvir 11"/>
          <p:cNvSpPr txBox="1"/>
          <p:nvPr/>
        </p:nvSpPr>
        <p:spPr>
          <a:xfrm>
            <a:off x="7152999" y="6237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DIDEROT</a:t>
            </a:r>
            <a:endParaRPr lang="hr-HR" dirty="0"/>
          </a:p>
        </p:txBody>
      </p:sp>
      <p:sp>
        <p:nvSpPr>
          <p:cNvPr id="13" name="Zaobljeni pravokutnik 12"/>
          <p:cNvSpPr/>
          <p:nvPr/>
        </p:nvSpPr>
        <p:spPr>
          <a:xfrm>
            <a:off x="683569" y="3284984"/>
            <a:ext cx="3827358" cy="158417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Prosvjetitelji vjeruju u </a:t>
            </a:r>
            <a:r>
              <a:rPr lang="hr-HR" b="1" dirty="0" smtClean="0"/>
              <a:t>svemoć</a:t>
            </a:r>
            <a:r>
              <a:rPr lang="hr-HR" dirty="0" smtClean="0"/>
              <a:t> </a:t>
            </a:r>
            <a:r>
              <a:rPr lang="hr-HR" b="1" dirty="0" smtClean="0"/>
              <a:t>ljudskoga uma </a:t>
            </a:r>
            <a:r>
              <a:rPr lang="hr-HR" dirty="0" smtClean="0"/>
              <a:t>i mogućnost racionalnog uređenja svijeta i okreću se toj mogućnosti.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5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 flipH="1">
            <a:off x="1259632" y="3284984"/>
            <a:ext cx="4176464" cy="30198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ENCIKLOPEDIJA </a:t>
            </a:r>
            <a:r>
              <a:rPr lang="hr-HR" dirty="0" smtClean="0"/>
              <a:t>je najslavnije djelo francuskoga 18. stoljeća.</a:t>
            </a:r>
          </a:p>
          <a:p>
            <a:pPr algn="ctr"/>
            <a:r>
              <a:rPr lang="hr-HR" dirty="0" smtClean="0"/>
              <a:t>Projekt pokreće 1746. Denis</a:t>
            </a:r>
            <a:r>
              <a:rPr lang="hr-HR" b="1" dirty="0" smtClean="0"/>
              <a:t> Diderot</a:t>
            </a:r>
            <a:r>
              <a:rPr lang="hr-HR" dirty="0" smtClean="0"/>
              <a:t>. Oko sebe okuplja intelektualce, ali i obične obrtnike i stručnjake iz različitih područja – </a:t>
            </a:r>
            <a:r>
              <a:rPr lang="hr-HR" b="1" dirty="0" smtClean="0"/>
              <a:t>enciklopediste.</a:t>
            </a:r>
          </a:p>
          <a:p>
            <a:pPr algn="ctr"/>
            <a:r>
              <a:rPr lang="hr-HR" b="1" dirty="0"/>
              <a:t> </a:t>
            </a:r>
            <a:r>
              <a:rPr lang="hr-HR" dirty="0" smtClean="0"/>
              <a:t>U sljedećih tridesetak godina objavljeno je </a:t>
            </a:r>
            <a:r>
              <a:rPr lang="hr-HR" b="1" dirty="0" smtClean="0"/>
              <a:t>35 svezaka Enciklopedije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3009900" cy="4686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3454"/>
            <a:ext cx="237626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8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341</Words>
  <Application>Microsoft Office PowerPoint</Application>
  <PresentationFormat>Prikaz na zaslonu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sustava Office</vt:lpstr>
      <vt:lpstr>KLASICIZAM I PROSVJETITELJSTVO</vt:lpstr>
      <vt:lpstr>KLASICIZAM</vt:lpstr>
      <vt:lpstr>PowerPoint prezentacija</vt:lpstr>
      <vt:lpstr>PROSVJETITELJSTVO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KLASICIZAM I PROSVJETITELJSTVO</dc:title>
  <dc:creator>Matematika</dc:creator>
  <cp:lastModifiedBy>Hrvatski</cp:lastModifiedBy>
  <cp:revision>12</cp:revision>
  <dcterms:created xsi:type="dcterms:W3CDTF">2018-02-16T09:14:05Z</dcterms:created>
  <dcterms:modified xsi:type="dcterms:W3CDTF">2019-02-21T11:43:35Z</dcterms:modified>
</cp:coreProperties>
</file>