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1E62F56-C708-4AFA-9356-ED0D1847A803}" type="datetimeFigureOut">
              <a:rPr lang="hr-HR" smtClean="0"/>
              <a:t>10.2.2022.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D566390-623A-435D-8613-15517B5990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034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2F56-C708-4AFA-9356-ED0D1847A803}" type="datetimeFigureOut">
              <a:rPr lang="hr-HR" smtClean="0"/>
              <a:t>10.2.2022.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6390-623A-435D-8613-15517B5990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967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2F56-C708-4AFA-9356-ED0D1847A803}" type="datetimeFigureOut">
              <a:rPr lang="hr-HR" smtClean="0"/>
              <a:t>10.2.2022.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6390-623A-435D-8613-15517B5990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5921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2F56-C708-4AFA-9356-ED0D1847A803}" type="datetimeFigureOut">
              <a:rPr lang="hr-HR" smtClean="0"/>
              <a:t>10.2.2022.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6390-623A-435D-8613-15517B59903C}" type="slidenum">
              <a:rPr lang="hr-HR" smtClean="0"/>
              <a:t>‹#›</a:t>
            </a:fld>
            <a:endParaRPr lang="hr-H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1565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2F56-C708-4AFA-9356-ED0D1847A803}" type="datetimeFigureOut">
              <a:rPr lang="hr-HR" smtClean="0"/>
              <a:t>10.2.2022.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6390-623A-435D-8613-15517B5990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546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2F56-C708-4AFA-9356-ED0D1847A803}" type="datetimeFigureOut">
              <a:rPr lang="hr-HR" smtClean="0"/>
              <a:t>10.2.2022.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6390-623A-435D-8613-15517B5990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0503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2F56-C708-4AFA-9356-ED0D1847A803}" type="datetimeFigureOut">
              <a:rPr lang="hr-HR" smtClean="0"/>
              <a:t>10.2.2022.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6390-623A-435D-8613-15517B5990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6704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2F56-C708-4AFA-9356-ED0D1847A803}" type="datetimeFigureOut">
              <a:rPr lang="hr-HR" smtClean="0"/>
              <a:t>10.2.2022.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6390-623A-435D-8613-15517B5990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7235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2F56-C708-4AFA-9356-ED0D1847A803}" type="datetimeFigureOut">
              <a:rPr lang="hr-HR" smtClean="0"/>
              <a:t>10.2.2022.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6390-623A-435D-8613-15517B5990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748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2F56-C708-4AFA-9356-ED0D1847A803}" type="datetimeFigureOut">
              <a:rPr lang="hr-HR" smtClean="0"/>
              <a:t>10.2.2022.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6390-623A-435D-8613-15517B5990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771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2F56-C708-4AFA-9356-ED0D1847A803}" type="datetimeFigureOut">
              <a:rPr lang="hr-HR" smtClean="0"/>
              <a:t>10.2.2022.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6390-623A-435D-8613-15517B5990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678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2F56-C708-4AFA-9356-ED0D1847A803}" type="datetimeFigureOut">
              <a:rPr lang="hr-HR" smtClean="0"/>
              <a:t>10.2.2022.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6390-623A-435D-8613-15517B5990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96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2F56-C708-4AFA-9356-ED0D1847A803}" type="datetimeFigureOut">
              <a:rPr lang="hr-HR" smtClean="0"/>
              <a:t>10.2.2022.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6390-623A-435D-8613-15517B5990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884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2F56-C708-4AFA-9356-ED0D1847A803}" type="datetimeFigureOut">
              <a:rPr lang="hr-HR" smtClean="0"/>
              <a:t>10.2.2022.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6390-623A-435D-8613-15517B5990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712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2F56-C708-4AFA-9356-ED0D1847A803}" type="datetimeFigureOut">
              <a:rPr lang="hr-HR" smtClean="0"/>
              <a:t>10.2.2022.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6390-623A-435D-8613-15517B5990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645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2F56-C708-4AFA-9356-ED0D1847A803}" type="datetimeFigureOut">
              <a:rPr lang="hr-HR" smtClean="0"/>
              <a:t>10.2.2022.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6390-623A-435D-8613-15517B5990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724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2F56-C708-4AFA-9356-ED0D1847A803}" type="datetimeFigureOut">
              <a:rPr lang="hr-HR" smtClean="0"/>
              <a:t>10.2.2022.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6390-623A-435D-8613-15517B5990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843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62F56-C708-4AFA-9356-ED0D1847A803}" type="datetimeFigureOut">
              <a:rPr lang="hr-HR" smtClean="0"/>
              <a:t>10.2.2022.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66390-623A-435D-8613-15517B5990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01204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F862EE-2ED1-4CE9-814B-1F86F906EA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Zajedno za sigurniji Internet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DFCCE0-80EE-4B2C-AA1B-8F1F3A86D7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6716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AD741E-D1C8-44F6-8B6C-89A2DDEF1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3ED489F-4480-465D-A822-DDAEF0AAF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641" y="485524"/>
            <a:ext cx="4932725" cy="277465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54EC785-73C7-45D6-97F0-C1149078A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243" y="618518"/>
            <a:ext cx="2759546" cy="268809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445ECBF-CCF1-4F22-A34A-638790E64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413" y="3917658"/>
            <a:ext cx="3598367" cy="26987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392CE12-977B-477F-9C8C-466C04CAD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779" y="3703161"/>
            <a:ext cx="4178067" cy="261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052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A4F85E-9FE8-439D-A927-736CCB1F3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EB08FE-46AE-4053-B246-043608BFF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Bez fizičkog kontakta sa žrtvom, uslijed nedostatka povratne informacije koja se u neposrednom kontaktu dobiva opažanjem reakcija žrtve, njezinog ponašanja i izražavanja emocija, djeca i mladi teže zamjećuju i razumiju štetu koju njihove riječi mogu nanijeti. </a:t>
            </a:r>
          </a:p>
          <a:p>
            <a:r>
              <a:rPr lang="hr-HR" dirty="0"/>
              <a:t>Ta šteta može biti zaista velika, a žrtvu nasilja dovesti i do vrlo teških emocionalnih stanja te destruktivnog ili autodestruktivnog ponašanja. </a:t>
            </a:r>
          </a:p>
          <a:p>
            <a:r>
              <a:rPr lang="hr-HR" dirty="0"/>
              <a:t>Mogućnost anonimnosti i lažnog predstavljanja također potiče i ohrabruje na nasilno ponašanje.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346306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E03DD7-6E39-4967-860F-44F87778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B67527-637B-461F-A23B-F25441EE1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Osobni podaci ne moraju biti svima dostupni: ime i prezime, adresa stanovanja, brojevi telefona, zaposlenje itd.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1B3198A-D762-450A-A103-6F47B07CF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622" y="3429000"/>
            <a:ext cx="4494926" cy="284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126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802AEB-88DB-4F18-ADB8-A363E298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E5148D-72B6-41E8-A45F-0599FAC8B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Upoznavanje drugih osoba putem Interneta stvara mnoga prijateljstva, ali upoznavanje tih osoba uživo nosi brojne rizike – nikad niste sigurni u identitet te osobe</a:t>
            </a:r>
          </a:p>
          <a:p>
            <a:r>
              <a:rPr lang="hr-HR" dirty="0"/>
              <a:t>Upoznavanje uživo je vrlo rizično, osobito za mlade osobe!</a:t>
            </a:r>
          </a:p>
          <a:p>
            <a:r>
              <a:rPr lang="hr-HR" dirty="0"/>
              <a:t>Ne dijeliti svoje fotografije putem Interneta – lako ih je zloupotrijebiti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61BB15C-A120-4D68-BA66-579919A1F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862" y="4936747"/>
            <a:ext cx="3499752" cy="170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790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717FC0-88E8-4FF3-95DE-69778F61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F96A87C-4DD5-42C2-8EF0-99F6AFDC8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Niste vi krivi zbog toga što vam prijete i vrijeđaju vas. Zatražite pomoć od roditelja čak i kad mislite da ste učinili nešto nedopušteno.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60313F5-E5E4-45F4-BFB9-02EB73668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990" y="3387726"/>
            <a:ext cx="3504326" cy="287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549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A17CFD-4F34-4783-8515-C77F90EA1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866DBD9C-635F-4B88-9B67-6EFFCD841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3713" y="895256"/>
            <a:ext cx="5449617" cy="544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185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C8D64A-285C-4ED5-89C6-35B2A241A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Internet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BC0A1F-E9F9-49C3-9892-599985979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Svjetski sustav međusobno povezanih računalnih mreža </a:t>
            </a:r>
          </a:p>
          <a:p>
            <a:r>
              <a:rPr lang="hr-HR" dirty="0"/>
              <a:t>Zahvaljujući razvoju informacijske i komunikacijske tehnologije, postao je osnova suvremene elektroničke komunikacije, a postupno dobiva i značenje vodećega komunikacijskoga medija današnjice.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4ED2BDF-A6AA-42AC-A201-61E86E3A8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275" y="4324888"/>
            <a:ext cx="3393347" cy="210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915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EC8652-0F5C-45A6-AE25-80B3A4067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8BD5F9A-B583-48C8-A8D5-D8BBC188D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Razmjena informacija među računalima različitih sustava i tehnoloških rješenja najvećim je dijelom omogućena normizacijom protoka podataka te zajedničkim sustavom adresiranja.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8487B7C-FA01-4087-92C3-22D59711C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923" y="3789377"/>
            <a:ext cx="61150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495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CFB678-9052-4651-B3F8-8C564B6E1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BE90C8-3557-4855-AFEF-6E41B9CA0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Mogućnost zaraze računala zlonamjernim programima – virusi, crvi, </a:t>
            </a:r>
            <a:r>
              <a:rPr lang="hr-HR" dirty="0" err="1"/>
              <a:t>trojani</a:t>
            </a:r>
            <a:r>
              <a:rPr lang="hr-HR" dirty="0"/>
              <a:t> i drugi – dok je računalo spojeno na internet neprestano je prisutna.</a:t>
            </a:r>
          </a:p>
          <a:p>
            <a:r>
              <a:rPr lang="hr-HR" dirty="0"/>
              <a:t> Ova se opasnost ujedno i najlakše rješava, instaliranjem nekog od brojnih antivirusnih programa. </a:t>
            </a:r>
          </a:p>
          <a:p>
            <a:r>
              <a:rPr lang="hr-HR" dirty="0"/>
              <a:t>Nakon instalacije antivirusni je program potrebno i redovno obnavljati, nadograđivati i aktualizirati.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15B602B-BA04-4206-B166-76B0F2A32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883728"/>
            <a:ext cx="2722418" cy="181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138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975900-4976-4EC3-ABC1-4178DD9D9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5CDC7AD-3352-4075-94F6-72F23BBAD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Boraveći na internetu djeca lako izgube pojam o vremenu, što često dovodi do provođenja prevelike količine vremena u internetskim aktivnostima, osobito ako roditelji nemaju uvid i nadzor nad vremenom koje dijete provede za računalom.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D738DB9-0BB6-4E42-9209-2DDC2190E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649" y="3854026"/>
            <a:ext cx="4778404" cy="27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209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ABB37F-0AE2-44D0-BAE9-BB0FC6B8C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D593F2-2CF9-42FA-BF95-7234D3894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Web sadržaji za online kockanje i klađenje sve popularniji i učestaliji. Standardnom klađenju u </a:t>
            </a:r>
            <a:r>
              <a:rPr lang="hr-HR" dirty="0" err="1"/>
              <a:t>kladioničarskim</a:t>
            </a:r>
            <a:r>
              <a:rPr lang="hr-HR" dirty="0"/>
              <a:t> poslovnicama djeca nemaju pristup zbog zakonske regulative koja ne dozvoljava klađenje maloljetnicima. </a:t>
            </a:r>
          </a:p>
          <a:p>
            <a:r>
              <a:rPr lang="hr-HR" dirty="0"/>
              <a:t>No online klađenje nema takva ograničenja i time ostavlja otvorena vrata djeci, što vrijedi i za kockanje i slične sadržaje igara za novac. </a:t>
            </a:r>
          </a:p>
          <a:p>
            <a:r>
              <a:rPr lang="hr-HR" dirty="0"/>
              <a:t>Pri tome se koriste roditeljskim karticama za uplatu inicijalnih ili dodatnih uloga, a ukoliko se problem na vrijeme ne uoči moguće su značajne štetne posljedice.</a:t>
            </a:r>
          </a:p>
        </p:txBody>
      </p:sp>
    </p:spTree>
    <p:extLst>
      <p:ext uri="{BB962C8B-B14F-4D97-AF65-F5344CB8AC3E}">
        <p14:creationId xmlns:p14="http://schemas.microsoft.com/office/powerpoint/2010/main" val="7088266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8270B3-609C-4753-B515-3CECDA105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F99729-458C-4350-A2D8-D01A98ACB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Golema je količina na internetu dostupnog a za djecu neprimjerenog sadržaja, što uključuje materijale, stranice i komunikacijske servise sa sadržajima koji prezentiraju i potiču mržnju, nesnošljivost ili diskriminaciju, razne oblike nasilja, pornografiju, dezinformacije, preuveličavanje značenja pojedinih informacija ili događaja i drugo.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0F69D99-DD3B-45D7-A22A-412A799DC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75" y="4583069"/>
            <a:ext cx="4126073" cy="21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143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C15F70-96CD-4E23-A803-314A435CB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474738-2F7E-448E-86A2-F96E1093E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Prateći među mladima danas vrlo popularnu socijalnu mrežu Facebook, možemo uočiti da se i na njoj nerijetko osnivaju grupe protiv nekoga ili nečega u koje se u velikom broju učlanjuju djeca i mladi. </a:t>
            </a:r>
          </a:p>
          <a:p>
            <a:r>
              <a:rPr lang="hr-HR" dirty="0"/>
              <a:t>Oni često ne razumiju u potpunosti značenje poruke te grupe, ali se uključuju zbog znatiželje i povodljivosti te nekritički preuzimaju i ponavljaju tamo pročitana mišljenja i stavove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47F8B27-F0AE-4F1A-B610-5F5C3B450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743971"/>
            <a:ext cx="2746606" cy="183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32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8A27EF-56E8-4A48-8A7D-6CE8BD0E1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4E99F0-ECA9-47EF-83EE-BBD977163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Danas se često govori i piše i o nasilju putem interneta - </a:t>
            </a:r>
            <a:r>
              <a:rPr lang="hr-HR" dirty="0" err="1"/>
              <a:t>cyberbullying</a:t>
            </a:r>
            <a:r>
              <a:rPr lang="hr-HR" dirty="0"/>
              <a:t>. </a:t>
            </a:r>
          </a:p>
          <a:p>
            <a:r>
              <a:rPr lang="hr-HR" dirty="0"/>
              <a:t>Djecu mogu napadati i uznemiravati drugi korisnici interneta koji ih vrijeđaju, prijete, psuju, šire laži, ugrožavaju privatnost, izruguju se i slično. </a:t>
            </a:r>
          </a:p>
          <a:p>
            <a:r>
              <a:rPr lang="hr-HR" dirty="0"/>
              <a:t>Nerijetko su to druga djeca, često poznanici i 'prijatelji' iz škole i susjedstva. </a:t>
            </a:r>
          </a:p>
          <a:p>
            <a:r>
              <a:rPr lang="hr-HR" dirty="0"/>
              <a:t>Sve je više takvog među vršnjačkog nasilja putem e-mailova, blogova, pa i stranica socijalnih mreža.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C4E4FCD-F73A-45B4-B8E8-03C60ED68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094" y="4986338"/>
            <a:ext cx="28575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321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Kružnica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Kružn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užnica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0945CEC65765C4E8BF14C73CC705DF7" ma:contentTypeVersion="10" ma:contentTypeDescription="Stvaranje novog dokumenta." ma:contentTypeScope="" ma:versionID="8cebdb1702d83e4ebd2b8f4eee2791ac">
  <xsd:schema xmlns:xsd="http://www.w3.org/2001/XMLSchema" xmlns:xs="http://www.w3.org/2001/XMLSchema" xmlns:p="http://schemas.microsoft.com/office/2006/metadata/properties" xmlns:ns2="1e929865-9b87-41e5-a957-08442b7817e7" xmlns:ns3="95ec1ade-a135-4d1b-9f21-605c21b0956d" targetNamespace="http://schemas.microsoft.com/office/2006/metadata/properties" ma:root="true" ma:fieldsID="1dffbad58e80c997f18d87c96e3b9fdb" ns2:_="" ns3:_="">
    <xsd:import namespace="1e929865-9b87-41e5-a957-08442b7817e7"/>
    <xsd:import namespace="95ec1ade-a135-4d1b-9f21-605c21b095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929865-9b87-41e5-a957-08442b7817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c1ade-a135-4d1b-9f21-605c21b09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BE23F1-AA1A-45B1-9D25-C9637CC40B29}"/>
</file>

<file path=customXml/itemProps2.xml><?xml version="1.0" encoding="utf-8"?>
<ds:datastoreItem xmlns:ds="http://schemas.openxmlformats.org/officeDocument/2006/customXml" ds:itemID="{54406AE5-E208-4BBD-8B65-5A4CDC300DD2}"/>
</file>

<file path=customXml/itemProps3.xml><?xml version="1.0" encoding="utf-8"?>
<ds:datastoreItem xmlns:ds="http://schemas.openxmlformats.org/officeDocument/2006/customXml" ds:itemID="{88FBF4BE-1D4C-4417-98DA-A462C1BB2750}"/>
</file>

<file path=docProps/app.xml><?xml version="1.0" encoding="utf-8"?>
<Properties xmlns="http://schemas.openxmlformats.org/officeDocument/2006/extended-properties" xmlns:vt="http://schemas.openxmlformats.org/officeDocument/2006/docPropsVTypes">
  <Template>Kružnica</Template>
  <TotalTime>28</TotalTime>
  <Words>585</Words>
  <Application>Microsoft Office PowerPoint</Application>
  <PresentationFormat>Široki zaslon</PresentationFormat>
  <Paragraphs>27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8" baseType="lpstr">
      <vt:lpstr>Arial</vt:lpstr>
      <vt:lpstr>Tw Cen MT</vt:lpstr>
      <vt:lpstr>Kružnica</vt:lpstr>
      <vt:lpstr>Zajedno za sigurniji Internet </vt:lpstr>
      <vt:lpstr>Internet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Zajedno za sigurniji Internet </dc:title>
  <dc:creator>Miroslav Dominić</dc:creator>
  <cp:lastModifiedBy>Miroslav Dominić</cp:lastModifiedBy>
  <cp:revision>1</cp:revision>
  <dcterms:created xsi:type="dcterms:W3CDTF">2022-02-10T19:38:21Z</dcterms:created>
  <dcterms:modified xsi:type="dcterms:W3CDTF">2022-02-10T20:06:22Z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0x01010000945CEC65765C4E8BF14C73CC705DF7</vt:lpwstr>
  </property>
</Properties>
</file>