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4"/>
  </p:sldMasterIdLst>
  <p:notesMasterIdLst>
    <p:notesMasterId r:id="rId18"/>
  </p:notesMasterIdLst>
  <p:sldIdLst>
    <p:sldId id="276" r:id="rId5"/>
    <p:sldId id="289" r:id="rId6"/>
    <p:sldId id="288" r:id="rId7"/>
    <p:sldId id="290" r:id="rId8"/>
    <p:sldId id="291" r:id="rId9"/>
    <p:sldId id="299" r:id="rId10"/>
    <p:sldId id="302" r:id="rId11"/>
    <p:sldId id="300" r:id="rId12"/>
    <p:sldId id="301" r:id="rId13"/>
    <p:sldId id="298" r:id="rId14"/>
    <p:sldId id="293" r:id="rId15"/>
    <p:sldId id="297" r:id="rId16"/>
    <p:sldId id="29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C Square Sans Cond Pro Medium" panose="020B0604020202020204" charset="0"/>
      <p:regular r:id="rId23"/>
      <p:italic r:id="rId24"/>
    </p:embeddedFont>
    <p:embeddedFont>
      <p:font typeface="EC Square Sans Pro" panose="020B0506020000090004" charset="0"/>
      <p:regular r:id="rId25"/>
      <p:bold r:id="rId26"/>
      <p:italic r:id="rId27"/>
      <p:boldItalic r:id="rId28"/>
    </p:embeddedFont>
    <p:embeddedFont>
      <p:font typeface="EC Square Sans Pro Medium" panose="020B050000000002000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jednostavnjeno" id="{0417AAF2-C33B-7C49-9F6A-A9D529DD8A9F}">
          <p14:sldIdLst>
            <p14:sldId id="276"/>
            <p14:sldId id="289"/>
            <p14:sldId id="288"/>
            <p14:sldId id="290"/>
            <p14:sldId id="291"/>
            <p14:sldId id="299"/>
            <p14:sldId id="302"/>
            <p14:sldId id="300"/>
            <p14:sldId id="301"/>
            <p14:sldId id="298"/>
            <p14:sldId id="293"/>
            <p14:sldId id="29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kova, Gabriela" initials="GC" lastIdx="1" clrIdx="0"/>
  <p:cmAuthor id="1" name="Gillebert, Margaux" initials="MX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BC15D-57A9-9141-3769-80CB676CF70B}" v="22" dt="2022-04-12T07:49:03.856"/>
    <p1510:client id="{4414F169-2778-7327-B9D1-4CF1F3F42C2E}" v="164" dt="2022-02-09T11:08:56.274"/>
    <p1510:client id="{8F7ADC8A-6743-B29A-91A5-2DD34248C4E0}" v="4" dt="2022-03-18T11:54:38.083"/>
    <p1510:client id="{9659CBB1-A40F-2C0E-CDE2-1272012AE845}" v="30" dt="2022-01-25T12:46:57.915"/>
    <p1510:client id="{B22F8BAB-F75F-440F-B44D-D435EB972319}" v="2" dt="2022-02-09T11:15:03.813"/>
    <p1510:client id="{ED1BA711-6CBD-7ECA-19A3-E6A935B068C4}" v="21" dt="2022-04-12T07:47:44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-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8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678DB-A95E-E64C-A55C-0DA7B7780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568B3-E36D-DE49-A7B4-C6041765E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176" y="114190"/>
            <a:ext cx="2807972" cy="873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21978-E3DB-2D41-9A60-92437AA381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6988444" cy="49480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6EACED-8D00-F043-BFB8-32B4DD5289CF}"/>
              </a:ext>
            </a:extLst>
          </p:cNvPr>
          <p:cNvSpPr/>
          <p:nvPr userDrawn="1"/>
        </p:nvSpPr>
        <p:spPr>
          <a:xfrm>
            <a:off x="6444208" y="699542"/>
            <a:ext cx="2667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400" b="1" cap="all" spc="300">
                <a:solidFill>
                  <a:srgbClr val="FB5C22"/>
                </a:solidFill>
                <a:latin typeface="EC Square Sans Cond Pro Medium" panose="020B0606000000020004" pitchFamily="34" charset="0"/>
              </a:rPr>
              <a:t>8-23 October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E54EC4-4A99-424F-9A58-2BCA0C6F2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536" y="2006004"/>
            <a:ext cx="3838072" cy="30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308200"/>
            <a:ext cx="626246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18356"/>
            <a:ext cx="6262464" cy="857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2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308200"/>
            <a:ext cx="6262464" cy="3394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18356"/>
            <a:ext cx="6262464" cy="857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6ECDF-8596-E44C-AE14-BF2AE1C15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664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26E753-95A5-FD4E-87A2-37BF5FD22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927"/>
          <a:stretch/>
        </p:blipFill>
        <p:spPr>
          <a:xfrm>
            <a:off x="0" y="-1"/>
            <a:ext cx="3714520" cy="27956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866" y="1480172"/>
            <a:ext cx="6494826" cy="303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984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81E81BC-ADE2-4247-B653-B74FD47E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2" y="787460"/>
            <a:ext cx="6476510" cy="62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DE2EB7-988D-7C48-9124-7B583E7FE0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6121942" y="3003798"/>
            <a:ext cx="3022058" cy="2139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36BEF7-1C47-1E44-A5E7-977565C555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-650048" y="2965845"/>
            <a:ext cx="2807972" cy="8733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426F36-4EFA-DA45-A392-446E108A5929}"/>
              </a:ext>
            </a:extLst>
          </p:cNvPr>
          <p:cNvSpPr/>
          <p:nvPr userDrawn="1"/>
        </p:nvSpPr>
        <p:spPr>
          <a:xfrm rot="16200000">
            <a:off x="-272617" y="3028090"/>
            <a:ext cx="2667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400" b="1" cap="all" spc="300">
                <a:solidFill>
                  <a:srgbClr val="FB5C22"/>
                </a:solidFill>
                <a:latin typeface="EC Square Sans Cond Pro Medium" panose="020B0606000000020004" pitchFamily="34" charset="0"/>
              </a:rPr>
              <a:t>8-23 October 2022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75F0FB-0472-7849-9E7B-CDD9B94714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620" y="195108"/>
            <a:ext cx="1328424" cy="12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/>
  <p:txStyles>
    <p:titleStyle>
      <a:lvl1pPr algn="l" defTabSz="685783" rtl="0" eaLnBrk="1" latinLnBrk="0" hangingPunct="1"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eu/ev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4688" y="1788827"/>
            <a:ext cx="6986587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bg2"/>
                </a:solidFill>
              </a:rPr>
              <a:t>Europski tjedan programiranja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14688" y="2771157"/>
            <a:ext cx="5084358" cy="79213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2"/>
                </a:solidFill>
              </a:rPr>
              <a:t>Proslava stvaranja kôdovima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00950" y="4870450"/>
            <a:ext cx="1543050" cy="273050"/>
          </a:xfrm>
        </p:spPr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6F181-405A-3D4B-8B60-6CA6100B52DF}"/>
              </a:ext>
            </a:extLst>
          </p:cNvPr>
          <p:cNvSpPr/>
          <p:nvPr/>
        </p:nvSpPr>
        <p:spPr>
          <a:xfrm>
            <a:off x="1907704" y="401191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FB5C22"/>
                </a:solidFill>
                <a:latin typeface="EC Square Sans Cond Pro Medium" panose="020B0606000000020004" pitchFamily="34" charset="0"/>
              </a:rPr>
              <a:t>godina</a:t>
            </a:r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10</a:t>
            </a:fld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10E35A8-54B9-1C45-B274-88934F0C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896" y="1195263"/>
            <a:ext cx="6768752" cy="1008112"/>
          </a:xfrm>
        </p:spPr>
        <p:txBody>
          <a:bodyPr>
            <a:noAutofit/>
          </a:bodyPr>
          <a:lstStyle/>
          <a:p>
            <a:pPr marL="285750">
              <a:spcAft>
                <a:spcPts val="1200"/>
              </a:spcAft>
            </a:pPr>
            <a:r>
              <a:rPr lang="hr-HR">
                <a:solidFill>
                  <a:schemeClr val="bg1">
                    <a:lumMod val="50000"/>
                  </a:schemeClr>
                </a:solidFill>
              </a:rPr>
              <a:t>Sudjelujte u izazovu Code Week 4 All Challenge i osvojite Potvrdu o izvrsnosti!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83DB1334-ADCD-F04A-9243-767745BB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-19745"/>
            <a:ext cx="7543800" cy="1143000"/>
          </a:xfrm>
        </p:spPr>
        <p:txBody>
          <a:bodyPr/>
          <a:lstStyle/>
          <a:p>
            <a:r>
              <a:rPr lang="hr-HR"/>
              <a:t>U potrazi ste za dodatnim izazovom?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FD8D5FC-285D-7941-A7EA-C270723A57E0}"/>
              </a:ext>
            </a:extLst>
          </p:cNvPr>
          <p:cNvSpPr txBox="1">
            <a:spLocks/>
          </p:cNvSpPr>
          <p:nvPr/>
        </p:nvSpPr>
        <p:spPr>
          <a:xfrm>
            <a:off x="5566172" y="2242848"/>
            <a:ext cx="2953196" cy="2140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>
                <a:solidFill>
                  <a:schemeClr val="bg1">
                    <a:lumMod val="75000"/>
                  </a:schemeClr>
                </a:solidFill>
              </a:rPr>
              <a:t>Povežite se s organizatorima koji su vaši istomišljenici i uključite barem: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bg1"/>
                </a:solidFill>
              </a:rPr>
              <a:t>devet ostalih organizatora aktivnosti ili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bg1"/>
                </a:solidFill>
              </a:rPr>
              <a:t>tri zemlje</a:t>
            </a:r>
          </a:p>
        </p:txBody>
      </p:sp>
      <p:pic>
        <p:nvPicPr>
          <p:cNvPr id="13" name="Picture 2" descr="S:\F17001 - DG COMM Media Relations\3_Work\33_Work-in-process\8510150 - DG CONNECT EU Code Week\3_Work\WP2\Materials\1.Test MXG\visuals update ppt\PPT visuals_Award.png">
            <a:extLst>
              <a:ext uri="{FF2B5EF4-FFF2-40B4-BE49-F238E27FC236}">
                <a16:creationId xmlns:a16="http://schemas.microsoft.com/office/drawing/2014/main" id="{4A4A6E5F-A882-CA4F-92EE-D2F8FCF9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2404"/>
            <a:ext cx="29531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11</a:t>
            </a:fld>
            <a:endParaRPr lang="en-GB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C1902B38-5506-6142-AC44-97B8EB87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64" y="10170"/>
            <a:ext cx="7543800" cy="1143000"/>
          </a:xfrm>
        </p:spPr>
        <p:txBody>
          <a:bodyPr/>
          <a:lstStyle/>
          <a:p>
            <a:r>
              <a:rPr lang="hr-HR"/>
              <a:t>Jeste li spremni za pustolovinu?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A5BB9BA7-99D3-4908-AA35-680B2BD2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26" y="891756"/>
            <a:ext cx="2370462" cy="39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1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12</a:t>
            </a:fld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ABEA0E1-E99D-F146-A4C3-EEF44C73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194" y="1411463"/>
            <a:ext cx="3633881" cy="10366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hr-HR" dirty="0"/>
              <a:t>Obratite se ambasadoru Europskog tjedna programiranja u svojoj zemlji i nastavnicima voditeljima</a:t>
            </a:r>
          </a:p>
          <a:p>
            <a:pPr algn="r"/>
            <a:r>
              <a:rPr lang="hr-HR" b="1" dirty="0">
                <a:ea typeface="+mn-lt"/>
                <a:cs typeface="+mn-lt"/>
              </a:rPr>
              <a:t>codeweek.eu/community</a:t>
            </a:r>
            <a:r>
              <a:rPr lang="hr-HR" dirty="0"/>
              <a:t> </a:t>
            </a:r>
          </a:p>
        </p:txBody>
      </p:sp>
      <p:pic>
        <p:nvPicPr>
          <p:cNvPr id="11" name="Picture 3" descr="S:\F17001 - DG COMM Media Relations\3_Work\33_Work-in-process\8510150 - DG CONNECT EU Code Week\3_Work\WP2\Materials\1.Test MXG\visuals update ppt\PPT visuals_Get in touch.png">
            <a:extLst>
              <a:ext uri="{FF2B5EF4-FFF2-40B4-BE49-F238E27FC236}">
                <a16:creationId xmlns:a16="http://schemas.microsoft.com/office/drawing/2014/main" id="{0D605DF4-E2B5-D54F-967D-9F1BC1E5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94" y="2821671"/>
            <a:ext cx="18005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9017FBFE-EB12-5941-A4D2-DC60B610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0267"/>
            <a:ext cx="7543800" cy="1143000"/>
          </a:xfrm>
        </p:spPr>
        <p:txBody>
          <a:bodyPr/>
          <a:lstStyle/>
          <a:p>
            <a:r>
              <a:rPr lang="hr-HR"/>
              <a:t>Stupite u kontakt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A2A31-819F-5B47-89EC-2B6EB6CB1D92}"/>
              </a:ext>
            </a:extLst>
          </p:cNvPr>
          <p:cNvSpPr txBox="1"/>
          <p:nvPr/>
        </p:nvSpPr>
        <p:spPr>
          <a:xfrm>
            <a:off x="5595639" y="337845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>
                <a:solidFill>
                  <a:schemeClr val="bg1">
                    <a:lumMod val="50000"/>
                  </a:schemeClr>
                </a:solidFill>
                <a:hlinkClick r:id="" action="ppaction://noaction"/>
              </a:rPr>
              <a:t>info@codeweek.eu</a:t>
            </a:r>
          </a:p>
        </p:txBody>
      </p:sp>
      <p:pic>
        <p:nvPicPr>
          <p:cNvPr id="14" name="Picture 2" descr="S:\F17001 - DG COMM Media Relations\3_Work\33_Work-in-process\8510150 - DG CONNECT EU Code Week\3_Work\WP2\Materials\1.Test MXG\visuals update ppt\PPT visuals_Ambassadors.png">
            <a:extLst>
              <a:ext uri="{FF2B5EF4-FFF2-40B4-BE49-F238E27FC236}">
                <a16:creationId xmlns:a16="http://schemas.microsoft.com/office/drawing/2014/main" id="{2D4B29D1-B735-964F-9AB1-F933B31E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23" y="1174353"/>
            <a:ext cx="3240000" cy="16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7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Povežite se s Tjednom programiranja #CodeWeek</a:t>
            </a:r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66" y="1453956"/>
            <a:ext cx="584978" cy="5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78" y="2185895"/>
            <a:ext cx="519448" cy="5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93" y="2748475"/>
            <a:ext cx="745225" cy="7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34049" y="1559504"/>
            <a:ext cx="2700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>
                <a:solidFill>
                  <a:schemeClr val="bg1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codeweek.eu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4050" y="2290042"/>
            <a:ext cx="24286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4050" y="2982508"/>
            <a:ext cx="24286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hr-HR" sz="1800"/>
              <a:t>@CodeEU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4050" y="3679740"/>
            <a:ext cx="24286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pic>
        <p:nvPicPr>
          <p:cNvPr id="1026" name="Picture 2" descr="C:\Users\MXG\Desktop\Insta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83" y="3642736"/>
            <a:ext cx="460646" cy="4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D6BE51DB-FB0F-4059-929B-FE2A35E5A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900" y="4357688"/>
            <a:ext cx="504107" cy="450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C3278-1A0B-4908-AE42-EFDF7F9F5CA4}"/>
              </a:ext>
            </a:extLst>
          </p:cNvPr>
          <p:cNvSpPr txBox="1"/>
          <p:nvPr/>
        </p:nvSpPr>
        <p:spPr>
          <a:xfrm>
            <a:off x="3901296" y="4262527"/>
            <a:ext cx="2473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solidFill>
                  <a:schemeClr val="bg1">
                    <a:lumMod val="50000"/>
                  </a:schemeClr>
                </a:solidFill>
                <a:latin typeface="+mj-lt"/>
              </a:rPr>
              <a:t>linkedin.com/company/codeweek/</a:t>
            </a:r>
          </a:p>
        </p:txBody>
      </p:sp>
    </p:spTree>
    <p:extLst>
      <p:ext uri="{BB962C8B-B14F-4D97-AF65-F5344CB8AC3E}">
        <p14:creationId xmlns:p14="http://schemas.microsoft.com/office/powerpoint/2010/main" val="31301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/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41AF0EC-DA9C-8C40-A123-9649D23A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902" y="1022393"/>
            <a:ext cx="5765839" cy="390502"/>
          </a:xfrm>
        </p:spPr>
        <p:txBody>
          <a:bodyPr>
            <a:noAutofit/>
          </a:bodyPr>
          <a:lstStyle/>
          <a:p>
            <a:pPr algn="ctr"/>
            <a:r>
              <a:rPr lang="hr-HR">
                <a:solidFill>
                  <a:schemeClr val="bg1">
                    <a:lumMod val="50000"/>
                  </a:schemeClr>
                </a:solidFill>
              </a:rPr>
              <a:t>Društvena inicijativa koju organiziraju volonteri 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C1AB3AE5-BF42-E24A-89F2-01DA041A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579" y="517697"/>
            <a:ext cx="4026658" cy="508620"/>
          </a:xfrm>
        </p:spPr>
        <p:txBody>
          <a:bodyPr>
            <a:normAutofit fontScale="90000"/>
          </a:bodyPr>
          <a:lstStyle/>
          <a:p>
            <a:r>
              <a:rPr lang="hr-HR"/>
              <a:t>Što je Europski tjedan programiranja?</a:t>
            </a:r>
          </a:p>
        </p:txBody>
      </p:sp>
      <p:pic>
        <p:nvPicPr>
          <p:cNvPr id="16" name="Picture 6" descr="Related image">
            <a:extLst>
              <a:ext uri="{FF2B5EF4-FFF2-40B4-BE49-F238E27FC236}">
                <a16:creationId xmlns:a16="http://schemas.microsoft.com/office/drawing/2014/main" id="{A67C2CE5-7008-1A4B-AEA4-C410527F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62817"/>
            <a:ext cx="1187152" cy="6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84AEDC5-99B6-034C-9164-297DF803250C}"/>
              </a:ext>
            </a:extLst>
          </p:cNvPr>
          <p:cNvSpPr txBox="1">
            <a:spLocks/>
          </p:cNvSpPr>
          <p:nvPr/>
        </p:nvSpPr>
        <p:spPr>
          <a:xfrm>
            <a:off x="2843808" y="4007882"/>
            <a:ext cx="2808312" cy="701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800">
                <a:solidFill>
                  <a:schemeClr val="bg1"/>
                </a:solidFill>
              </a:rPr>
              <a:t>uz podršku Europske komisije</a:t>
            </a:r>
          </a:p>
        </p:txBody>
      </p:sp>
      <p:pic>
        <p:nvPicPr>
          <p:cNvPr id="18" name="Picture 2" descr="C:\Users\MXG\Desktop\Images SM\visual Summer school.jpg">
            <a:extLst>
              <a:ext uri="{FF2B5EF4-FFF2-40B4-BE49-F238E27FC236}">
                <a16:creationId xmlns:a16="http://schemas.microsoft.com/office/drawing/2014/main" id="{F024B08E-985D-2B4C-9F04-F5FDA8F3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33" y="1544911"/>
            <a:ext cx="2226579" cy="222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9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DAA778D-177C-DB40-9331-D1F56844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43" y="267494"/>
            <a:ext cx="5380689" cy="1744079"/>
          </a:xfrm>
        </p:spPr>
        <p:txBody>
          <a:bodyPr>
            <a:noAutofit/>
          </a:bodyPr>
          <a:lstStyle/>
          <a:p>
            <a:r>
              <a:rPr lang="hr-HR" sz="2000"/>
              <a:t>Cilj je Europskog tjedna programiranja na zabavan i angažirajući način svima približiti vještine programiranja i digitalnu pismenost!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88C424-BC40-E348-A450-8A6AF6D055DB}"/>
              </a:ext>
            </a:extLst>
          </p:cNvPr>
          <p:cNvSpPr txBox="1"/>
          <p:nvPr/>
        </p:nvSpPr>
        <p:spPr>
          <a:xfrm>
            <a:off x="2083951" y="1827983"/>
            <a:ext cx="3611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indent="0" algn="just">
              <a:lnSpc>
                <a:spcPct val="90000"/>
              </a:lnSpc>
              <a:buFont typeface="Arial" charset="0"/>
              <a:buNone/>
            </a:pPr>
            <a:r>
              <a:rPr lang="hr-HR" sz="1400" i="1">
                <a:solidFill>
                  <a:schemeClr val="bg1"/>
                </a:solidFill>
                <a:latin typeface="Calibri" pitchFamily="34" charset="0"/>
              </a:rPr>
              <a:t>„Ljudi su od pamtivijeka stvarali s pomoću kamena, željeza, papira i olovke. Sada živimo u drukčijem vremenu u kojemu svoj svijet oblikujemo programiranjem. Tijekom Europskog tjedna programiranja svakome želimo pružiti priliku da otkrije programiranje i zabavi se s njime. Hajde da naučimo programirati kako bismo oblikovali svoju budućnost!”</a:t>
            </a:r>
          </a:p>
          <a:p>
            <a:pPr algn="just">
              <a:lnSpc>
                <a:spcPct val="90000"/>
              </a:lnSpc>
            </a:pPr>
            <a:endParaRPr lang="en-GB" sz="140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r-HR" sz="1400">
                <a:solidFill>
                  <a:schemeClr val="bg1"/>
                </a:solidFill>
                <a:latin typeface="Calibri" pitchFamily="34" charset="0"/>
              </a:rPr>
              <a:t>Alessandro Bogliolo, </a:t>
            </a:r>
          </a:p>
          <a:p>
            <a:pPr>
              <a:lnSpc>
                <a:spcPct val="90000"/>
              </a:lnSpc>
            </a:pPr>
            <a:r>
              <a:rPr lang="hr-HR" sz="1400">
                <a:solidFill>
                  <a:schemeClr val="bg1"/>
                </a:solidFill>
                <a:latin typeface="Calibri" pitchFamily="34" charset="0"/>
              </a:rPr>
              <a:t>     koordinator ambasadora Europskog tjedna programiranja</a:t>
            </a:r>
          </a:p>
          <a:p>
            <a:pPr algn="just"/>
            <a:endParaRPr lang="en-US" sz="1400"/>
          </a:p>
        </p:txBody>
      </p:sp>
      <p:pic>
        <p:nvPicPr>
          <p:cNvPr id="19" name="Picture 2" descr="S:\F17001 - DG COMM Media Relations\3_Work\33_Work-in-process\8510150 - DG CONNECT EU Code Week\3_Work\WP2\Materials\1.Test MXG\visuals update ppt\PPT visuals_Coding guy.png">
            <a:extLst>
              <a:ext uri="{FF2B5EF4-FFF2-40B4-BE49-F238E27FC236}">
                <a16:creationId xmlns:a16="http://schemas.microsoft.com/office/drawing/2014/main" id="{1DD192E3-49A4-9145-B6FD-068E0661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27983"/>
            <a:ext cx="2151066" cy="21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8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5A575EF-4754-D74F-991B-23B8774B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092" y="338293"/>
            <a:ext cx="5855919" cy="887260"/>
          </a:xfrm>
        </p:spPr>
        <p:txBody>
          <a:bodyPr/>
          <a:lstStyle/>
          <a:p>
            <a:r>
              <a:rPr lang="hr-HR"/>
              <a:t>Naša zajednica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CEAFED4-3CA0-3142-9007-21B52D65A4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4596" y="1284405"/>
            <a:ext cx="4134760" cy="18052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r-HR" sz="1400" dirty="0"/>
              <a:t>Ambasadori Europskog tjedna programiranja</a:t>
            </a:r>
          </a:p>
          <a:p>
            <a:pPr marL="742950" lvl="1" indent="-285750">
              <a:lnSpc>
                <a:spcPct val="150000"/>
              </a:lnSpc>
            </a:pPr>
            <a:r>
              <a:rPr lang="hr-HR" sz="1400" dirty="0">
                <a:ea typeface="+mn-lt"/>
                <a:cs typeface="+mn-lt"/>
              </a:rPr>
              <a:t>Mreža nastavnika voditelja</a:t>
            </a:r>
          </a:p>
          <a:p>
            <a:pPr marL="742950" lvl="1" indent="-285750">
              <a:lnSpc>
                <a:spcPct val="150000"/>
              </a:lnSpc>
            </a:pPr>
            <a:r>
              <a:rPr lang="hr-HR" sz="1400" dirty="0"/>
              <a:t>Koordinatori iz ministarstva obrazovanja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fr-BE" sz="1400" dirty="0"/>
          </a:p>
        </p:txBody>
      </p:sp>
      <p:pic>
        <p:nvPicPr>
          <p:cNvPr id="12" name="Picture 2" descr="Lâimage contient peut-ÃªtreÂ : 8 personnes, personnes souriantes, personnes debout, terrain de basketball et intÃ©rieur">
            <a:extLst>
              <a:ext uri="{FF2B5EF4-FFF2-40B4-BE49-F238E27FC236}">
                <a16:creationId xmlns:a16="http://schemas.microsoft.com/office/drawing/2014/main" id="{EF210A32-3BD0-7F43-8C21-0005E2899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2604542" y="2700863"/>
            <a:ext cx="5005536" cy="22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:\F17001 - DG COMM Media Relations\3_Work\33_Work-in-process\8510150 - DG CONNECT EU Code Week\3_Work\WP4\2019032021 Ambassadors Meeting\Photos\Photo Selection\56326513_2006587896134109_4195857399476649984_o.jpg">
            <a:extLst>
              <a:ext uri="{FF2B5EF4-FFF2-40B4-BE49-F238E27FC236}">
                <a16:creationId xmlns:a16="http://schemas.microsoft.com/office/drawing/2014/main" id="{3EF5B8A5-7E91-864C-B61A-E154D4138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11428"/>
          <a:stretch/>
        </p:blipFill>
        <p:spPr bwMode="auto">
          <a:xfrm>
            <a:off x="6193383" y="1284405"/>
            <a:ext cx="1511945" cy="1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4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5</a:t>
            </a:fld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243B60A-9755-7F41-9984-4723E784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390" y="1183797"/>
            <a:ext cx="7543800" cy="3052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Aft>
                <a:spcPts val="1200"/>
              </a:spcAft>
            </a:pPr>
            <a:endParaRPr lang="en-GB" sz="1600"/>
          </a:p>
          <a:p>
            <a:pPr marL="556895" lvl="1" indent="-213995"/>
            <a:r>
              <a:rPr lang="hr-HR" sz="1400">
                <a:ea typeface="+mn-lt"/>
                <a:cs typeface="+mn-lt"/>
              </a:rPr>
              <a:t>promicati računalno razmišljanje, programiranje i aktivnosti povezane s tehnologijom</a:t>
            </a:r>
          </a:p>
          <a:p>
            <a:pPr marL="556895" lvl="1" indent="-213995"/>
            <a:r>
              <a:rPr lang="hr-HR" sz="1400">
                <a:ea typeface="+mn-lt"/>
                <a:cs typeface="+mn-lt"/>
              </a:rPr>
              <a:t>učiniti programiranje vidljivijim</a:t>
            </a:r>
          </a:p>
          <a:p>
            <a:pPr marL="556895" lvl="1" indent="-213995"/>
            <a:r>
              <a:rPr lang="hr-HR" sz="1400">
                <a:ea typeface="+mn-lt"/>
                <a:cs typeface="+mn-lt"/>
              </a:rPr>
              <a:t>pokazati mladim, odraslim i starijim osobama kako oživjeti ideje s pomoću kôda</a:t>
            </a:r>
          </a:p>
          <a:p>
            <a:pPr marL="556895" lvl="1" indent="-213995"/>
            <a:r>
              <a:rPr lang="hr-HR" sz="1400">
                <a:ea typeface="+mn-lt"/>
                <a:cs typeface="+mn-lt"/>
              </a:rPr>
              <a:t>demistificirati vještine programiranja</a:t>
            </a:r>
          </a:p>
          <a:p>
            <a:pPr marL="556895" lvl="1" indent="-213995"/>
            <a:r>
              <a:rPr lang="hr-HR" sz="1400">
                <a:ea typeface="+mn-lt"/>
                <a:cs typeface="+mn-lt"/>
              </a:rPr>
              <a:t>povezati motivirane osobe kako bi zajedno istraživale naš digitalni svijet i učile o njemu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FD34230-8791-2E4F-B063-BB22C9D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95810"/>
            <a:ext cx="7543800" cy="1143000"/>
          </a:xfrm>
        </p:spPr>
        <p:txBody>
          <a:bodyPr/>
          <a:lstStyle/>
          <a:p>
            <a:r>
              <a:rPr lang="hr-HR"/>
              <a:t>Ciljevi Europskog tjedna programiranja </a:t>
            </a:r>
          </a:p>
        </p:txBody>
      </p:sp>
      <p:pic>
        <p:nvPicPr>
          <p:cNvPr id="12" name="Picture 2" descr="S:\F17001 - DG COMM Media Relations\3_Work\33_Work-in-process\8510150 - DG CONNECT EU Code Week\3_Work\WP2\Materials\Toolkits\2019\EU Code Week 2019 Communications Toolkit\Social Media\Post 1.png">
            <a:extLst>
              <a:ext uri="{FF2B5EF4-FFF2-40B4-BE49-F238E27FC236}">
                <a16:creationId xmlns:a16="http://schemas.microsoft.com/office/drawing/2014/main" id="{871A9F67-8F5D-DC40-B5FA-C0D47B7FF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2699792" y="3208556"/>
            <a:ext cx="4176464" cy="180399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5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C5F1EC8-6C3F-D741-AA5E-3C68A082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024" y="915566"/>
            <a:ext cx="6140152" cy="26208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r-HR">
                <a:solidFill>
                  <a:schemeClr val="bg1">
                    <a:lumMod val="50000"/>
                  </a:schemeClr>
                </a:solidFill>
              </a:rPr>
              <a:t>Europski tjedan programiranja namijenjen je svima i organiziraju ga svi:</a:t>
            </a:r>
          </a:p>
          <a:p>
            <a:pPr lvl="1"/>
            <a:r>
              <a:rPr lang="hr-HR">
                <a:solidFill>
                  <a:schemeClr val="bg1">
                    <a:lumMod val="75000"/>
                  </a:schemeClr>
                </a:solidFill>
              </a:rPr>
              <a:t>djeca, učenici, studenti, mladi, odrasli, stariji, roditelji, nastavnici, knjižničari, poduzetnici i donositelji politika mogu organizirati događanja programiranja i u njima sudjelovati.</a:t>
            </a:r>
          </a:p>
          <a:p>
            <a:pPr lvl="1"/>
            <a:r>
              <a:rPr lang="hr-HR">
                <a:solidFill>
                  <a:schemeClr val="bg1">
                    <a:lumMod val="75000"/>
                  </a:schemeClr>
                </a:solidFill>
              </a:rPr>
              <a:t>Svatko tko organizira događanje programiranja dodaje to događanje na kartu </a:t>
            </a:r>
            <a:r>
              <a:rPr lang="hr-HR">
                <a:solidFill>
                  <a:schemeClr val="bg1">
                    <a:lumMod val="75000"/>
                  </a:schemeClr>
                </a:solidFill>
                <a:hlinkClick r:id="rId3"/>
              </a:rPr>
              <a:t>codeweek.eu</a:t>
            </a:r>
            <a:r>
              <a:rPr lang="hr-HR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574A6368-306B-934E-9A0B-E5AC9546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143000"/>
          </a:xfrm>
        </p:spPr>
        <p:txBody>
          <a:bodyPr/>
          <a:lstStyle/>
          <a:p>
            <a:r>
              <a:rPr lang="hr-HR"/>
              <a:t>Tko sudjeluje?</a:t>
            </a:r>
          </a:p>
        </p:txBody>
      </p:sp>
      <p:pic>
        <p:nvPicPr>
          <p:cNvPr id="2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E5065A51-3D60-4F64-9A89-FACEE9CD1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2" r="810"/>
          <a:stretch/>
        </p:blipFill>
        <p:spPr>
          <a:xfrm>
            <a:off x="3120363" y="2982360"/>
            <a:ext cx="4621802" cy="17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C5F1EC8-6C3F-D741-AA5E-3C68A082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510" y="1143000"/>
            <a:ext cx="6140152" cy="26208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GB" sz="1600" dirty="0">
              <a:solidFill>
                <a:srgbClr val="10253F"/>
              </a:solidFill>
              <a:highlight>
                <a:srgbClr val="FFFF00"/>
              </a:highlight>
            </a:endParaRPr>
          </a:p>
          <a:p>
            <a:pPr marL="556895" lvl="1" indent="-213995"/>
            <a:r>
              <a:rPr lang="hr-HR" sz="1200" dirty="0"/>
              <a:t>Programeri mogu organizirati radionice u lokalnim školama, zajedničkim radnim prostorima, društvenim domovima ili knjižnicama.</a:t>
            </a:r>
          </a:p>
          <a:p>
            <a:pPr marL="556895" lvl="1" indent="-213995"/>
            <a:r>
              <a:rPr lang="hr-HR" sz="1200" dirty="0"/>
              <a:t>Nastavnici koji se bave programiranjem mogu držati sate programiranja, dijeliti nastavne planove i organizirati radionice za kolege.</a:t>
            </a:r>
          </a:p>
          <a:p>
            <a:pPr marL="556895" lvl="1" indent="-213995"/>
            <a:r>
              <a:rPr lang="hr-HR" sz="1200" dirty="0"/>
              <a:t>Nastavnici koji se ne bave programiranjem mogu organizirati seminare ili pozvati roditelje, studente ili programere da se međusobno poduče kodiranju.</a:t>
            </a:r>
          </a:p>
          <a:p>
            <a:pPr marL="556895" lvl="1" indent="-213995"/>
            <a:r>
              <a:rPr lang="hr-HR" sz="1200" dirty="0"/>
              <a:t>Tvrtke i neprofitne organizacije mogu biti domaćinima radionica programiranja, organizirati zabavne programerske izazove za studente ili ponuditi sponzorstvo za programerska događanja.</a:t>
            </a:r>
          </a:p>
          <a:p>
            <a:pPr marL="556895" lvl="1" indent="-213995"/>
            <a:r>
              <a:rPr lang="hr-HR" sz="1200" dirty="0"/>
              <a:t>Javne ustanove mogu organizirati radionice programiranja ili okrugle stolove u svojim prostorima. </a:t>
            </a:r>
          </a:p>
          <a:p>
            <a:pPr marL="342900" lvl="1" indent="0">
              <a:buNone/>
            </a:pPr>
            <a:endParaRPr lang="en-GB" sz="1200" dirty="0"/>
          </a:p>
          <a:p>
            <a:pPr marL="342900" lvl="1" indent="0">
              <a:buNone/>
            </a:pPr>
            <a:r>
              <a:rPr lang="hr-HR" sz="1400" dirty="0"/>
              <a:t>Svatko tko sudjeluje u aktivnosti programiranja može podijeliti svoje iskustvo na web-mjestu Europskog tjedna programiranja i nadahnuti ostale!</a:t>
            </a:r>
          </a:p>
          <a:p>
            <a:pPr marL="457200" lvl="1" indent="0">
              <a:buNone/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574A6368-306B-934E-9A0B-E5AC9546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07194"/>
            <a:ext cx="7543800" cy="1143000"/>
          </a:xfrm>
        </p:spPr>
        <p:txBody>
          <a:bodyPr/>
          <a:lstStyle/>
          <a:p>
            <a:r>
              <a:rPr lang="hr-HR" dirty="0"/>
              <a:t>Kako se mogu priključiti Europskom tjednu programiranja?</a:t>
            </a:r>
          </a:p>
        </p:txBody>
      </p:sp>
    </p:spTree>
    <p:extLst>
      <p:ext uri="{BB962C8B-B14F-4D97-AF65-F5344CB8AC3E}">
        <p14:creationId xmlns:p14="http://schemas.microsoft.com/office/powerpoint/2010/main" val="411799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829D3BD-70A3-2F44-B49D-661CFE14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1419"/>
            <a:ext cx="7543800" cy="1143000"/>
          </a:xfrm>
        </p:spPr>
        <p:txBody>
          <a:bodyPr/>
          <a:lstStyle/>
          <a:p>
            <a:r>
              <a:rPr lang="hr-HR"/>
              <a:t>Gdje pronaći podršku i informacije?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45EA03E-8496-8940-A269-395C31FEB60F}"/>
              </a:ext>
            </a:extLst>
          </p:cNvPr>
          <p:cNvSpPr txBox="1">
            <a:spLocks/>
          </p:cNvSpPr>
          <p:nvPr/>
        </p:nvSpPr>
        <p:spPr>
          <a:xfrm>
            <a:off x="4932040" y="1508402"/>
            <a:ext cx="3927850" cy="3240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Novi ste u Tjednu programiranja?</a:t>
            </a:r>
          </a:p>
          <a:p>
            <a:pPr lvl="1"/>
            <a:r>
              <a:rPr lang="hr-HR" sz="1600" dirty="0">
                <a:solidFill>
                  <a:schemeClr val="bg1">
                    <a:lumMod val="75000"/>
                  </a:schemeClr>
                </a:solidFill>
              </a:rPr>
              <a:t>Pogledajte  web-mjesto Tjedna programiranja (https://codeweek.eu/)</a:t>
            </a:r>
          </a:p>
          <a:p>
            <a:pPr lvl="0"/>
            <a:endParaRPr lang="en-US" sz="1400" dirty="0"/>
          </a:p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Tražite smjernice?</a:t>
            </a:r>
          </a:p>
          <a:p>
            <a:pPr lvl="1"/>
            <a:r>
              <a:rPr lang="hr-HR" sz="1600" dirty="0">
                <a:solidFill>
                  <a:schemeClr val="bg1">
                    <a:lumMod val="75000"/>
                  </a:schemeClr>
                </a:solidFill>
              </a:rPr>
              <a:t>Posjetite stranicu s resursima i otkrijte još ideja o tome kako organizirati događanje, čak i bez računala!</a:t>
            </a:r>
          </a:p>
        </p:txBody>
      </p:sp>
      <p:pic>
        <p:nvPicPr>
          <p:cNvPr id="12" name="Picture 2" descr="S:\F17001 - DG COMM Media Relations\3_Work\33_Work-in-process\8510150 - DG CONNECT EU Code Week\3_Work\WP2\Materials\1.Test MXG\visuals update ppt\PPT visuals_Black girl.png">
            <a:extLst>
              <a:ext uri="{FF2B5EF4-FFF2-40B4-BE49-F238E27FC236}">
                <a16:creationId xmlns:a16="http://schemas.microsoft.com/office/drawing/2014/main" id="{9B2CA739-4139-1B4B-98B8-C70CBC57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08402"/>
            <a:ext cx="2775579" cy="27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7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87F4F1E-6E58-184B-9580-FE95F4B0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931995"/>
            <a:ext cx="6255340" cy="1008112"/>
          </a:xfrm>
        </p:spPr>
        <p:txBody>
          <a:bodyPr>
            <a:noAutofit/>
          </a:bodyPr>
          <a:lstStyle/>
          <a:p>
            <a:r>
              <a:rPr lang="hr-HR">
                <a:solidFill>
                  <a:schemeClr val="bg1">
                    <a:lumMod val="50000"/>
                  </a:schemeClr>
                </a:solidFill>
              </a:rPr>
              <a:t>Profesionalno se usavršavate i stječete pristup besplatnim inovativnim resursima na web-mjestu Europskog tjedna programiranja: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CC5F5BF0-F59A-1348-ABC7-2EB188D5AA37}"/>
              </a:ext>
            </a:extLst>
          </p:cNvPr>
          <p:cNvSpPr txBox="1">
            <a:spLocks/>
          </p:cNvSpPr>
          <p:nvPr/>
        </p:nvSpPr>
        <p:spPr>
          <a:xfrm>
            <a:off x="1371600" y="3141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Kakve koristi imate vi?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2E8A662-B26E-974B-8D23-C7204F137BB3}"/>
              </a:ext>
            </a:extLst>
          </p:cNvPr>
          <p:cNvSpPr txBox="1">
            <a:spLocks/>
          </p:cNvSpPr>
          <p:nvPr/>
        </p:nvSpPr>
        <p:spPr>
          <a:xfrm>
            <a:off x="4711943" y="2015737"/>
            <a:ext cx="3954760" cy="309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hr-HR" sz="1600">
                <a:solidFill>
                  <a:schemeClr val="bg1">
                    <a:lumMod val="75000"/>
                  </a:schemeClr>
                </a:solidFill>
              </a:rPr>
              <a:t>praktičnim vodičima za obuku i nastavnim planovima</a:t>
            </a:r>
          </a:p>
          <a:p>
            <a:pPr lvl="1">
              <a:spcAft>
                <a:spcPts val="1200"/>
              </a:spcAft>
            </a:pPr>
            <a:r>
              <a:rPr lang="hr-HR" sz="1600">
                <a:solidFill>
                  <a:schemeClr val="bg1">
                    <a:lumMod val="75000"/>
                  </a:schemeClr>
                </a:solidFill>
              </a:rPr>
              <a:t>resursima za poučavanje i učenje</a:t>
            </a:r>
          </a:p>
          <a:p>
            <a:pPr lvl="1">
              <a:spcAft>
                <a:spcPts val="1200"/>
              </a:spcAft>
            </a:pPr>
            <a:r>
              <a:rPr lang="hr-HR" sz="1600">
                <a:solidFill>
                  <a:schemeClr val="bg1">
                    <a:lumMod val="75000"/>
                  </a:schemeClr>
                </a:solidFill>
              </a:rPr>
              <a:t>kompletima alata koji vam pomažu organizirati i promicati vaše događanje</a:t>
            </a:r>
          </a:p>
          <a:p>
            <a:pPr lvl="1">
              <a:spcAft>
                <a:spcPts val="1200"/>
              </a:spcAft>
            </a:pPr>
            <a:r>
              <a:rPr lang="hr-HR" sz="1600">
                <a:solidFill>
                  <a:schemeClr val="bg1">
                    <a:lumMod val="75000"/>
                  </a:schemeClr>
                </a:solidFill>
              </a:rPr>
              <a:t>masivnim otvorenim internetskim tečajevima</a:t>
            </a:r>
          </a:p>
          <a:p>
            <a:pPr marL="285750" indent="-285750">
              <a:spcAft>
                <a:spcPts val="1200"/>
              </a:spcAft>
            </a:pPr>
            <a:endParaRPr lang="en-GB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sv-SE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GB" sz="1600" b="1">
              <a:solidFill>
                <a:schemeClr val="bg1"/>
              </a:solidFill>
            </a:endParaRPr>
          </a:p>
        </p:txBody>
      </p:sp>
      <p:pic>
        <p:nvPicPr>
          <p:cNvPr id="17" name="Picture 2" descr="S:\F17001 - DG COMM Media Relations\3_Work\33_Work-in-process\8510150 - DG CONNECT EU Code Week\3_Work\WP2\Materials\1.Test MXG\visuals update ppt\PPT visuals_Resources.png">
            <a:extLst>
              <a:ext uri="{FF2B5EF4-FFF2-40B4-BE49-F238E27FC236}">
                <a16:creationId xmlns:a16="http://schemas.microsoft.com/office/drawing/2014/main" id="{4B804849-94FB-BA49-982F-B8A9F2E6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05" y="2100323"/>
            <a:ext cx="2769334" cy="27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02.07.19" id="{6342E7A0-DA07-6045-B0F6-EE6999B57C28}" vid="{398CF691-A9BA-404C-A50B-0594E4ECF4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0BA3EA1FE41A48A631AA12CEBB2FF0" ma:contentTypeVersion="13" ma:contentTypeDescription="Crear nuevo documento." ma:contentTypeScope="" ma:versionID="ca809a644b0a3ae46b90d607e349fa3b">
  <xsd:schema xmlns:xsd="http://www.w3.org/2001/XMLSchema" xmlns:xs="http://www.w3.org/2001/XMLSchema" xmlns:p="http://schemas.microsoft.com/office/2006/metadata/properties" xmlns:ns2="28ed548b-06d4-4d5d-ada0-bc6201e4ab8f" xmlns:ns3="3df8c997-6be4-4ad3-bcd7-b437e60cf1dd" targetNamespace="http://schemas.microsoft.com/office/2006/metadata/properties" ma:root="true" ma:fieldsID="d0f915da5d1a018d58ca531ee0ab40f9" ns2:_="" ns3:_="">
    <xsd:import namespace="28ed548b-06d4-4d5d-ada0-bc6201e4ab8f"/>
    <xsd:import namespace="3df8c997-6be4-4ad3-bcd7-b437e60cf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d548b-06d4-4d5d-ada0-bc6201e4a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8c997-6be4-4ad3-bcd7-b437e60cf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55E1C-70B2-4A9B-8844-152AA835268E}"/>
</file>

<file path=customXml/itemProps2.xml><?xml version="1.0" encoding="utf-8"?>
<ds:datastoreItem xmlns:ds="http://schemas.openxmlformats.org/officeDocument/2006/customXml" ds:itemID="{56194A68-4DBA-4635-9301-D5EB85424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CEADB-6305-47AB-9806-7C50C9386B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EU_CodeWeek_02.07.19_V2</Template>
  <TotalTime>0</TotalTime>
  <Words>559</Words>
  <Application>Microsoft Office PowerPoint</Application>
  <PresentationFormat>Pokaz na ekranie (16:9)</PresentationFormat>
  <Paragraphs>93</Paragraphs>
  <Slides>13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EC Square Sans Pro Medium</vt:lpstr>
      <vt:lpstr>EC Square Sans Pro</vt:lpstr>
      <vt:lpstr>Arial</vt:lpstr>
      <vt:lpstr>Calibri</vt:lpstr>
      <vt:lpstr>EC Square Sans Cond Pro Medium</vt:lpstr>
      <vt:lpstr>Office Theme</vt:lpstr>
      <vt:lpstr>Europski tjedan programiranja </vt:lpstr>
      <vt:lpstr>Što je Europski tjedan programiranja?</vt:lpstr>
      <vt:lpstr>Cilj je Europskog tjedna programiranja na zabavan i angažirajući način svima približiti vještine programiranja i digitalnu pismenost!</vt:lpstr>
      <vt:lpstr>Naša zajednica</vt:lpstr>
      <vt:lpstr>Ciljevi Europskog tjedna programiranja </vt:lpstr>
      <vt:lpstr>Tko sudjeluje?</vt:lpstr>
      <vt:lpstr>Kako se mogu priključiti Europskom tjednu programiranja?</vt:lpstr>
      <vt:lpstr>Gdje pronaći podršku i informacije?</vt:lpstr>
      <vt:lpstr>Prezentacja programu PowerPoint</vt:lpstr>
      <vt:lpstr>U potrazi ste za dodatnim izazovom?</vt:lpstr>
      <vt:lpstr>Jeste li spremni za pustolovinu?</vt:lpstr>
      <vt:lpstr>Stupite u kontakt</vt:lpstr>
      <vt:lpstr>Povežite se s Tjednom programiranja #CodeWeek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Week at School</dc:title>
  <dc:creator>Gillebert, Margaux</dc:creator>
  <cp:lastModifiedBy>Translavic, Iwona Burza</cp:lastModifiedBy>
  <cp:revision>39</cp:revision>
  <dcterms:created xsi:type="dcterms:W3CDTF">2019-07-05T07:41:55Z</dcterms:created>
  <dcterms:modified xsi:type="dcterms:W3CDTF">2022-04-15T08:08:50Z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0x0101006F0BA3EA1FE41A48A631AA12CEBB2FF0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2022-04-12T07:47:09Z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e385f10a-2741-4cd6-b726-40b07739a673</vt:lpwstr>
  </property>
  <property fmtid="{D5CDD505-2E9C-101B-9397-08002B2CF9AE}" pid="9" name="MSIP_Label_6bd9ddd1-4d20-43f6-abfa-fc3c07406f94_ContentBits">
    <vt:lpwstr>0</vt:lpwstr>
  </property>
</Properties>
</file>